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761163" cy="994251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72" d="100"/>
          <a:sy n="72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F038FB-D310-4784-B762-A8133BFDB78C}" type="doc">
      <dgm:prSet loTypeId="urn:microsoft.com/office/officeart/2005/8/layout/radial6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hu-HU"/>
        </a:p>
      </dgm:t>
    </dgm:pt>
    <dgm:pt modelId="{623594E8-0E1F-41B9-BD60-C377B921F2C5}">
      <dgm:prSet phldrT="[Szöveg]"/>
      <dgm:spPr/>
      <dgm:t>
        <a:bodyPr/>
        <a:lstStyle/>
        <a:p>
          <a:r>
            <a:rPr lang="hu-HU" dirty="0" smtClean="0"/>
            <a:t>Kompetencia</a:t>
          </a:r>
          <a:endParaRPr lang="hu-HU" dirty="0"/>
        </a:p>
      </dgm:t>
    </dgm:pt>
    <dgm:pt modelId="{5BF054F5-44D8-4709-A4D6-93442B90914E}" type="parTrans" cxnId="{2EE6E28F-5B6D-4D9D-89EF-E460107E7DC8}">
      <dgm:prSet/>
      <dgm:spPr/>
      <dgm:t>
        <a:bodyPr/>
        <a:lstStyle/>
        <a:p>
          <a:endParaRPr lang="hu-HU"/>
        </a:p>
      </dgm:t>
    </dgm:pt>
    <dgm:pt modelId="{4BE85CF4-E48E-40FC-A3B9-FD9280162F8D}" type="sibTrans" cxnId="{2EE6E28F-5B6D-4D9D-89EF-E460107E7DC8}">
      <dgm:prSet/>
      <dgm:spPr/>
      <dgm:t>
        <a:bodyPr/>
        <a:lstStyle/>
        <a:p>
          <a:endParaRPr lang="hu-HU"/>
        </a:p>
      </dgm:t>
    </dgm:pt>
    <dgm:pt modelId="{E5890584-E518-4180-8D19-437F38057D7B}">
      <dgm:prSet phldrT="[Szöveg]"/>
      <dgm:spPr/>
      <dgm:t>
        <a:bodyPr/>
        <a:lstStyle/>
        <a:p>
          <a:r>
            <a:rPr lang="hu-HU" dirty="0" smtClean="0"/>
            <a:t>Vezetési képességek</a:t>
          </a:r>
          <a:endParaRPr lang="hu-HU" dirty="0"/>
        </a:p>
      </dgm:t>
    </dgm:pt>
    <dgm:pt modelId="{82B48E6A-76A9-48BD-ACB4-CEA380234040}" type="parTrans" cxnId="{5277715F-1C90-4DF8-8C37-0AC8ADC2C480}">
      <dgm:prSet/>
      <dgm:spPr/>
      <dgm:t>
        <a:bodyPr/>
        <a:lstStyle/>
        <a:p>
          <a:endParaRPr lang="hu-HU"/>
        </a:p>
      </dgm:t>
    </dgm:pt>
    <dgm:pt modelId="{79F387CE-3A7D-418B-9C39-071A3E969EA5}" type="sibTrans" cxnId="{5277715F-1C90-4DF8-8C37-0AC8ADC2C480}">
      <dgm:prSet/>
      <dgm:spPr/>
      <dgm:t>
        <a:bodyPr/>
        <a:lstStyle/>
        <a:p>
          <a:endParaRPr lang="hu-HU"/>
        </a:p>
      </dgm:t>
    </dgm:pt>
    <dgm:pt modelId="{9F545C2A-EEF4-42AC-9D01-D791F8DEF618}">
      <dgm:prSet phldrT="[Szöveg]"/>
      <dgm:spPr/>
      <dgm:t>
        <a:bodyPr/>
        <a:lstStyle/>
        <a:p>
          <a:r>
            <a:rPr lang="hu-HU" dirty="0" smtClean="0"/>
            <a:t>Humán képességek</a:t>
          </a:r>
          <a:endParaRPr lang="hu-HU" dirty="0"/>
        </a:p>
      </dgm:t>
    </dgm:pt>
    <dgm:pt modelId="{41DE0DB5-A5FD-48B6-985D-CDDEC82E845C}" type="parTrans" cxnId="{12E0A51F-2D26-4DB6-BB6A-B51EBA59AE51}">
      <dgm:prSet/>
      <dgm:spPr/>
      <dgm:t>
        <a:bodyPr/>
        <a:lstStyle/>
        <a:p>
          <a:endParaRPr lang="hu-HU"/>
        </a:p>
      </dgm:t>
    </dgm:pt>
    <dgm:pt modelId="{47F4392F-F270-4767-BD4D-6ABA843B67DF}" type="sibTrans" cxnId="{12E0A51F-2D26-4DB6-BB6A-B51EBA59AE51}">
      <dgm:prSet/>
      <dgm:spPr/>
      <dgm:t>
        <a:bodyPr/>
        <a:lstStyle/>
        <a:p>
          <a:endParaRPr lang="hu-HU"/>
        </a:p>
      </dgm:t>
    </dgm:pt>
    <dgm:pt modelId="{D3F36E9F-52D9-4B81-B8EA-1A6F3210B964}">
      <dgm:prSet phldrT="[Szöveg]"/>
      <dgm:spPr/>
      <dgm:t>
        <a:bodyPr/>
        <a:lstStyle/>
        <a:p>
          <a:r>
            <a:rPr lang="hu-HU" dirty="0" smtClean="0"/>
            <a:t>Technikai képességek</a:t>
          </a:r>
          <a:endParaRPr lang="hu-HU" dirty="0"/>
        </a:p>
      </dgm:t>
    </dgm:pt>
    <dgm:pt modelId="{8E2E7D5C-2901-44C6-93A7-9FEE313A07F4}" type="parTrans" cxnId="{1A36E9B3-5724-4F94-9417-DC6FC8115AA1}">
      <dgm:prSet/>
      <dgm:spPr/>
      <dgm:t>
        <a:bodyPr/>
        <a:lstStyle/>
        <a:p>
          <a:endParaRPr lang="hu-HU"/>
        </a:p>
      </dgm:t>
    </dgm:pt>
    <dgm:pt modelId="{9E8F5FAA-8567-481E-B58F-1CAE41DA49EA}" type="sibTrans" cxnId="{1A36E9B3-5724-4F94-9417-DC6FC8115AA1}">
      <dgm:prSet/>
      <dgm:spPr/>
      <dgm:t>
        <a:bodyPr/>
        <a:lstStyle/>
        <a:p>
          <a:endParaRPr lang="hu-HU"/>
        </a:p>
      </dgm:t>
    </dgm:pt>
    <dgm:pt modelId="{76490267-252D-4216-8CA0-10399CAEA65D}" type="pres">
      <dgm:prSet presAssocID="{71F038FB-D310-4784-B762-A8133BFDB78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6FD1D7C-4EBF-41D3-83ED-898D0E12DA50}" type="pres">
      <dgm:prSet presAssocID="{623594E8-0E1F-41B9-BD60-C377B921F2C5}" presName="centerShape" presStyleLbl="node0" presStyleIdx="0" presStyleCnt="1"/>
      <dgm:spPr/>
      <dgm:t>
        <a:bodyPr/>
        <a:lstStyle/>
        <a:p>
          <a:endParaRPr lang="hu-HU"/>
        </a:p>
      </dgm:t>
    </dgm:pt>
    <dgm:pt modelId="{E46BE298-BBB1-42D8-B680-F61C518B48B8}" type="pres">
      <dgm:prSet presAssocID="{E5890584-E518-4180-8D19-437F38057D7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19E9AD2-FD4A-4D38-8964-DD217E5D2F13}" type="pres">
      <dgm:prSet presAssocID="{E5890584-E518-4180-8D19-437F38057D7B}" presName="dummy" presStyleCnt="0"/>
      <dgm:spPr/>
    </dgm:pt>
    <dgm:pt modelId="{64AD532A-3787-498C-BC27-00E439AAABDF}" type="pres">
      <dgm:prSet presAssocID="{79F387CE-3A7D-418B-9C39-071A3E969EA5}" presName="sibTrans" presStyleLbl="sibTrans2D1" presStyleIdx="0" presStyleCnt="3"/>
      <dgm:spPr/>
      <dgm:t>
        <a:bodyPr/>
        <a:lstStyle/>
        <a:p>
          <a:endParaRPr lang="hu-HU"/>
        </a:p>
      </dgm:t>
    </dgm:pt>
    <dgm:pt modelId="{99723637-382B-403F-A6B7-DC98BF00BC04}" type="pres">
      <dgm:prSet presAssocID="{9F545C2A-EEF4-42AC-9D01-D791F8DEF61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D0ACE22-F546-4040-997B-67B30FE92EE7}" type="pres">
      <dgm:prSet presAssocID="{9F545C2A-EEF4-42AC-9D01-D791F8DEF618}" presName="dummy" presStyleCnt="0"/>
      <dgm:spPr/>
    </dgm:pt>
    <dgm:pt modelId="{8E54388C-0DD7-4A19-92EC-946959AA821F}" type="pres">
      <dgm:prSet presAssocID="{47F4392F-F270-4767-BD4D-6ABA843B67DF}" presName="sibTrans" presStyleLbl="sibTrans2D1" presStyleIdx="1" presStyleCnt="3"/>
      <dgm:spPr/>
      <dgm:t>
        <a:bodyPr/>
        <a:lstStyle/>
        <a:p>
          <a:endParaRPr lang="hu-HU"/>
        </a:p>
      </dgm:t>
    </dgm:pt>
    <dgm:pt modelId="{CF26F440-5EA7-4456-A2E5-AAD5F565FEB1}" type="pres">
      <dgm:prSet presAssocID="{D3F36E9F-52D9-4B81-B8EA-1A6F3210B96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6AEF6FF-B0CA-438A-87C9-2A9EE50FD97A}" type="pres">
      <dgm:prSet presAssocID="{D3F36E9F-52D9-4B81-B8EA-1A6F3210B964}" presName="dummy" presStyleCnt="0"/>
      <dgm:spPr/>
    </dgm:pt>
    <dgm:pt modelId="{407ED237-460D-4A6F-8712-B23D1B34FC90}" type="pres">
      <dgm:prSet presAssocID="{9E8F5FAA-8567-481E-B58F-1CAE41DA49EA}" presName="sibTrans" presStyleLbl="sibTrans2D1" presStyleIdx="2" presStyleCnt="3"/>
      <dgm:spPr/>
      <dgm:t>
        <a:bodyPr/>
        <a:lstStyle/>
        <a:p>
          <a:endParaRPr lang="hu-HU"/>
        </a:p>
      </dgm:t>
    </dgm:pt>
  </dgm:ptLst>
  <dgm:cxnLst>
    <dgm:cxn modelId="{88913653-6554-494E-BCF8-B8053038F498}" type="presOf" srcId="{E5890584-E518-4180-8D19-437F38057D7B}" destId="{E46BE298-BBB1-42D8-B680-F61C518B48B8}" srcOrd="0" destOrd="0" presId="urn:microsoft.com/office/officeart/2005/8/layout/radial6"/>
    <dgm:cxn modelId="{D60DD51A-7DA3-4F41-BDE9-20BBF7CFE814}" type="presOf" srcId="{71F038FB-D310-4784-B762-A8133BFDB78C}" destId="{76490267-252D-4216-8CA0-10399CAEA65D}" srcOrd="0" destOrd="0" presId="urn:microsoft.com/office/officeart/2005/8/layout/radial6"/>
    <dgm:cxn modelId="{5B525328-BFC4-4AD2-B11B-4B71ABDDD442}" type="presOf" srcId="{79F387CE-3A7D-418B-9C39-071A3E969EA5}" destId="{64AD532A-3787-498C-BC27-00E439AAABDF}" srcOrd="0" destOrd="0" presId="urn:microsoft.com/office/officeart/2005/8/layout/radial6"/>
    <dgm:cxn modelId="{12E0A51F-2D26-4DB6-BB6A-B51EBA59AE51}" srcId="{623594E8-0E1F-41B9-BD60-C377B921F2C5}" destId="{9F545C2A-EEF4-42AC-9D01-D791F8DEF618}" srcOrd="1" destOrd="0" parTransId="{41DE0DB5-A5FD-48B6-985D-CDDEC82E845C}" sibTransId="{47F4392F-F270-4767-BD4D-6ABA843B67DF}"/>
    <dgm:cxn modelId="{2EE6E28F-5B6D-4D9D-89EF-E460107E7DC8}" srcId="{71F038FB-D310-4784-B762-A8133BFDB78C}" destId="{623594E8-0E1F-41B9-BD60-C377B921F2C5}" srcOrd="0" destOrd="0" parTransId="{5BF054F5-44D8-4709-A4D6-93442B90914E}" sibTransId="{4BE85CF4-E48E-40FC-A3B9-FD9280162F8D}"/>
    <dgm:cxn modelId="{5277715F-1C90-4DF8-8C37-0AC8ADC2C480}" srcId="{623594E8-0E1F-41B9-BD60-C377B921F2C5}" destId="{E5890584-E518-4180-8D19-437F38057D7B}" srcOrd="0" destOrd="0" parTransId="{82B48E6A-76A9-48BD-ACB4-CEA380234040}" sibTransId="{79F387CE-3A7D-418B-9C39-071A3E969EA5}"/>
    <dgm:cxn modelId="{57CB9106-7865-4EB9-8B5B-258DB1AA0F7A}" type="presOf" srcId="{623594E8-0E1F-41B9-BD60-C377B921F2C5}" destId="{F6FD1D7C-4EBF-41D3-83ED-898D0E12DA50}" srcOrd="0" destOrd="0" presId="urn:microsoft.com/office/officeart/2005/8/layout/radial6"/>
    <dgm:cxn modelId="{1A36E9B3-5724-4F94-9417-DC6FC8115AA1}" srcId="{623594E8-0E1F-41B9-BD60-C377B921F2C5}" destId="{D3F36E9F-52D9-4B81-B8EA-1A6F3210B964}" srcOrd="2" destOrd="0" parTransId="{8E2E7D5C-2901-44C6-93A7-9FEE313A07F4}" sibTransId="{9E8F5FAA-8567-481E-B58F-1CAE41DA49EA}"/>
    <dgm:cxn modelId="{E7437B20-4348-4DB0-8D82-D3250011E9EB}" type="presOf" srcId="{47F4392F-F270-4767-BD4D-6ABA843B67DF}" destId="{8E54388C-0DD7-4A19-92EC-946959AA821F}" srcOrd="0" destOrd="0" presId="urn:microsoft.com/office/officeart/2005/8/layout/radial6"/>
    <dgm:cxn modelId="{EAF0E661-5356-4462-A07E-C288B06B1039}" type="presOf" srcId="{D3F36E9F-52D9-4B81-B8EA-1A6F3210B964}" destId="{CF26F440-5EA7-4456-A2E5-AAD5F565FEB1}" srcOrd="0" destOrd="0" presId="urn:microsoft.com/office/officeart/2005/8/layout/radial6"/>
    <dgm:cxn modelId="{302F4D74-278B-4BBA-B81C-56B7A443F7D9}" type="presOf" srcId="{9E8F5FAA-8567-481E-B58F-1CAE41DA49EA}" destId="{407ED237-460D-4A6F-8712-B23D1B34FC90}" srcOrd="0" destOrd="0" presId="urn:microsoft.com/office/officeart/2005/8/layout/radial6"/>
    <dgm:cxn modelId="{936088B9-AE61-43E5-9F6D-F593BCA17A0C}" type="presOf" srcId="{9F545C2A-EEF4-42AC-9D01-D791F8DEF618}" destId="{99723637-382B-403F-A6B7-DC98BF00BC04}" srcOrd="0" destOrd="0" presId="urn:microsoft.com/office/officeart/2005/8/layout/radial6"/>
    <dgm:cxn modelId="{734610D1-7C47-46BB-94C1-1F80FA09F888}" type="presParOf" srcId="{76490267-252D-4216-8CA0-10399CAEA65D}" destId="{F6FD1D7C-4EBF-41D3-83ED-898D0E12DA50}" srcOrd="0" destOrd="0" presId="urn:microsoft.com/office/officeart/2005/8/layout/radial6"/>
    <dgm:cxn modelId="{F7D6A883-BE51-42F3-88E4-B9D045200A98}" type="presParOf" srcId="{76490267-252D-4216-8CA0-10399CAEA65D}" destId="{E46BE298-BBB1-42D8-B680-F61C518B48B8}" srcOrd="1" destOrd="0" presId="urn:microsoft.com/office/officeart/2005/8/layout/radial6"/>
    <dgm:cxn modelId="{9CD471DF-36DC-4175-AF49-B032D1432AA2}" type="presParOf" srcId="{76490267-252D-4216-8CA0-10399CAEA65D}" destId="{119E9AD2-FD4A-4D38-8964-DD217E5D2F13}" srcOrd="2" destOrd="0" presId="urn:microsoft.com/office/officeart/2005/8/layout/radial6"/>
    <dgm:cxn modelId="{08639E59-BEA9-4CCE-A11C-0E9C50198C41}" type="presParOf" srcId="{76490267-252D-4216-8CA0-10399CAEA65D}" destId="{64AD532A-3787-498C-BC27-00E439AAABDF}" srcOrd="3" destOrd="0" presId="urn:microsoft.com/office/officeart/2005/8/layout/radial6"/>
    <dgm:cxn modelId="{9BEB9998-7B39-4F66-8183-D8AFE9382A96}" type="presParOf" srcId="{76490267-252D-4216-8CA0-10399CAEA65D}" destId="{99723637-382B-403F-A6B7-DC98BF00BC04}" srcOrd="4" destOrd="0" presId="urn:microsoft.com/office/officeart/2005/8/layout/radial6"/>
    <dgm:cxn modelId="{CC11E17F-1789-418D-8AA0-ABCBA3DAD7FB}" type="presParOf" srcId="{76490267-252D-4216-8CA0-10399CAEA65D}" destId="{ED0ACE22-F546-4040-997B-67B30FE92EE7}" srcOrd="5" destOrd="0" presId="urn:microsoft.com/office/officeart/2005/8/layout/radial6"/>
    <dgm:cxn modelId="{ECEAC7C2-9CEC-40F7-B203-F95CA0F00DD4}" type="presParOf" srcId="{76490267-252D-4216-8CA0-10399CAEA65D}" destId="{8E54388C-0DD7-4A19-92EC-946959AA821F}" srcOrd="6" destOrd="0" presId="urn:microsoft.com/office/officeart/2005/8/layout/radial6"/>
    <dgm:cxn modelId="{9234EA38-F7F7-4F29-AF0B-5380B9D6A86E}" type="presParOf" srcId="{76490267-252D-4216-8CA0-10399CAEA65D}" destId="{CF26F440-5EA7-4456-A2E5-AAD5F565FEB1}" srcOrd="7" destOrd="0" presId="urn:microsoft.com/office/officeart/2005/8/layout/radial6"/>
    <dgm:cxn modelId="{8A113B74-8AA0-471F-AD31-5A778E76B9B5}" type="presParOf" srcId="{76490267-252D-4216-8CA0-10399CAEA65D}" destId="{C6AEF6FF-B0CA-438A-87C9-2A9EE50FD97A}" srcOrd="8" destOrd="0" presId="urn:microsoft.com/office/officeart/2005/8/layout/radial6"/>
    <dgm:cxn modelId="{81F15843-E6BA-4BAE-9C8C-472E92272EE8}" type="presParOf" srcId="{76490267-252D-4216-8CA0-10399CAEA65D}" destId="{407ED237-460D-4A6F-8712-B23D1B34FC90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69355C7-F6A5-4D84-A63F-2E4683EE1FCA}" type="datetimeFigureOut">
              <a:rPr lang="hu-HU"/>
              <a:pPr>
                <a:defRPr/>
              </a:pPr>
              <a:t>2010.04.08.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1BDF8EF-9C0F-4003-B303-080931522E7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C2F892B-F551-4AEA-AD1D-BF1C11399F29}" type="datetimeFigureOut">
              <a:rPr lang="hu-HU"/>
              <a:pPr>
                <a:defRPr/>
              </a:pPr>
              <a:t>2010.04.08.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1D2B28-110B-40BD-86CC-A9E1E1EF613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0" y="2130425"/>
            <a:ext cx="3886200" cy="259397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4797425"/>
            <a:ext cx="3887788" cy="10795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ACFE3-54CC-42A2-B9B4-0CCC5447F891}" type="datetimeFigureOut">
              <a:rPr lang="hu-HU"/>
              <a:pPr>
                <a:defRPr/>
              </a:pPr>
              <a:t>2010.04.08.</a:t>
            </a:fld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625E3-47E3-4BA4-86CF-72F65125FA1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ABF87-6319-4E57-B5B9-884994AC75FE}" type="datetimeFigureOut">
              <a:rPr lang="hu-HU"/>
              <a:pPr>
                <a:defRPr/>
              </a:pPr>
              <a:t>2010.04.08.</a:t>
            </a:fld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F2D40-D331-4CE7-8C43-9A37EEC8426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E975C-8729-49A5-9CD2-8A940F2AA252}" type="datetimeFigureOut">
              <a:rPr lang="hu-HU"/>
              <a:pPr>
                <a:defRPr/>
              </a:pPr>
              <a:t>2010.04.08.</a:t>
            </a:fld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B81FD-EC0A-4B96-8A50-9FBE2BD1CA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B2AAB-9C9B-4129-AC41-B6BEAA78D247}" type="datetimeFigureOut">
              <a:rPr lang="hu-HU"/>
              <a:pPr>
                <a:defRPr/>
              </a:pPr>
              <a:t>2010.04.08.</a:t>
            </a:fld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E54F1-EE1E-4B71-B3D1-922E4F98561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89D0B-A556-40FE-8F79-3A4CE832C315}" type="datetimeFigureOut">
              <a:rPr lang="hu-HU"/>
              <a:pPr>
                <a:defRPr/>
              </a:pPr>
              <a:t>2010.04.08.</a:t>
            </a:fld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C8F35-B256-41FE-ABB4-46437C6BBD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3E655-E83C-48D9-84CD-5669759BB0C7}" type="datetimeFigureOut">
              <a:rPr lang="hu-HU"/>
              <a:pPr>
                <a:defRPr/>
              </a:pPr>
              <a:t>2010.04.08.</a:t>
            </a:fld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ED0E4-67DF-49AD-B70C-8A90866DE91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AAC40-E0F2-41BB-B3FC-5BCC21D8FC8A}" type="datetimeFigureOut">
              <a:rPr lang="hu-HU"/>
              <a:pPr>
                <a:defRPr/>
              </a:pPr>
              <a:t>2010.04.08.</a:t>
            </a:fld>
            <a:endParaRPr lang="hu-H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2A487-936F-4C67-B964-2F606369142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49360-6720-4731-8C3C-53945CAE0FEA}" type="datetimeFigureOut">
              <a:rPr lang="hu-HU"/>
              <a:pPr>
                <a:defRPr/>
              </a:pPr>
              <a:t>2010.04.08.</a:t>
            </a:fld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77D6C-F70B-414E-8E73-6BBF58DEE3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C6684-126D-4677-A1DE-DC19046626D2}" type="datetimeFigureOut">
              <a:rPr lang="hu-HU"/>
              <a:pPr>
                <a:defRPr/>
              </a:pPr>
              <a:t>2010.04.08.</a:t>
            </a:fld>
            <a:endParaRPr lang="hu-H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C6EB-AB24-4135-BED7-134FC871659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B27DE-C0DD-4057-AEC6-A6C0E75713C5}" type="datetimeFigureOut">
              <a:rPr lang="hu-HU"/>
              <a:pPr>
                <a:defRPr/>
              </a:pPr>
              <a:t>2010.04.08.</a:t>
            </a:fld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35528-5F6B-40F5-B2C1-9F502BAD448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2E9AD-D97D-4229-8846-DE508A46C8E0}" type="datetimeFigureOut">
              <a:rPr lang="hu-HU"/>
              <a:pPr>
                <a:defRPr/>
              </a:pPr>
              <a:t>2010.04.08.</a:t>
            </a:fld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98D4D-530F-439F-AE39-D009AE3E1A7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43438" y="6570663"/>
            <a:ext cx="2133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8E7D2E46-E7B2-4DAC-9D49-89FB8F0B0892}" type="datetimeFigureOut">
              <a:rPr lang="hu-HU"/>
              <a:pPr>
                <a:defRPr/>
              </a:pPr>
              <a:t>2010.04.08.</a:t>
            </a:fld>
            <a:endParaRPr lang="hu-HU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43438" y="6308725"/>
            <a:ext cx="40322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600" b="1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597650"/>
            <a:ext cx="5857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69C8305-00B7-49F4-9A0A-E093E322009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87450" y="3357563"/>
            <a:ext cx="3746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hu-HU" sz="2000" b="1">
                <a:solidFill>
                  <a:schemeClr val="bg1"/>
                </a:solidFill>
                <a:latin typeface="Arial Narrow" pitchFamily="34" charset="0"/>
              </a:rPr>
              <a:t>Szervezeti egység</a:t>
            </a:r>
          </a:p>
        </p:txBody>
      </p:sp>
      <p:pic>
        <p:nvPicPr>
          <p:cNvPr id="1032" name="Picture 9" descr="Egyetem angol03vég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  <p:sldLayoutId id="214748367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orvinus_fodia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/>
          <p:cNvSpPr>
            <a:spLocks noGrp="1"/>
          </p:cNvSpPr>
          <p:nvPr>
            <p:ph type="ctrTitle"/>
          </p:nvPr>
        </p:nvSpPr>
        <p:spPr>
          <a:xfrm>
            <a:off x="684213" y="1700213"/>
            <a:ext cx="7772400" cy="1470025"/>
          </a:xfrm>
        </p:spPr>
        <p:txBody>
          <a:bodyPr/>
          <a:lstStyle/>
          <a:p>
            <a:pPr algn="ctr" eaLnBrk="1" hangingPunct="1"/>
            <a:r>
              <a:rPr lang="hu-HU" sz="3800" smtClean="0"/>
              <a:t>Kritikus sikertényezők kölcsönhatása és összefüggésük a sikerkritériumokkal</a:t>
            </a:r>
          </a:p>
        </p:txBody>
      </p:sp>
      <p:sp>
        <p:nvSpPr>
          <p:cNvPr id="28675" name="Alcím 2"/>
          <p:cNvSpPr>
            <a:spLocks noGrp="1"/>
          </p:cNvSpPr>
          <p:nvPr>
            <p:ph type="subTitle" idx="1"/>
          </p:nvPr>
        </p:nvSpPr>
        <p:spPr>
          <a:xfrm>
            <a:off x="2071688" y="4786313"/>
            <a:ext cx="6815137" cy="1585912"/>
          </a:xfrm>
        </p:spPr>
        <p:txBody>
          <a:bodyPr/>
          <a:lstStyle/>
          <a:p>
            <a:pPr algn="r"/>
            <a:r>
              <a:rPr lang="hu-HU" sz="2800" smtClean="0"/>
              <a:t>13. Projektmenedzsment Fórum </a:t>
            </a:r>
          </a:p>
          <a:p>
            <a:pPr algn="r"/>
            <a:r>
              <a:rPr lang="hu-HU" sz="2800" smtClean="0"/>
              <a:t>Blaskovics Bálint</a:t>
            </a:r>
          </a:p>
          <a:p>
            <a:pPr algn="r"/>
            <a:r>
              <a:rPr lang="hu-HU" sz="2800" smtClean="0"/>
              <a:t>2010. 04. 08.</a:t>
            </a:r>
          </a:p>
          <a:p>
            <a:pPr algn="r"/>
            <a:endParaRPr lang="hu-H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mtClean="0"/>
              <a:t>A sikertényezők hatása egymásra és a sikerkritériumokra II</a:t>
            </a:r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1625" y="1571625"/>
            <a:ext cx="6321425" cy="4713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mtClean="0"/>
              <a:t>Kutatás I</a:t>
            </a:r>
          </a:p>
        </p:txBody>
      </p:sp>
      <p:sp>
        <p:nvSpPr>
          <p:cNvPr id="38914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Kutatási kérdések:</a:t>
            </a:r>
          </a:p>
          <a:p>
            <a:pPr lvl="2"/>
            <a:r>
              <a:rPr lang="hu-HU" smtClean="0"/>
              <a:t>Sikertényezők hatása a projekt három szintjére</a:t>
            </a:r>
          </a:p>
          <a:p>
            <a:pPr lvl="2"/>
            <a:r>
              <a:rPr lang="hu-HU" smtClean="0"/>
              <a:t>Szinergia megléte közöttük</a:t>
            </a:r>
          </a:p>
          <a:p>
            <a:pPr lvl="2"/>
            <a:r>
              <a:rPr lang="hu-HU" smtClean="0"/>
              <a:t>Kompetenciák hatása a többi sikertényezőre</a:t>
            </a:r>
          </a:p>
          <a:p>
            <a:pPr lvl="2"/>
            <a:r>
              <a:rPr lang="hu-HU" smtClean="0"/>
              <a:t>Kompetenciák hatása az első sikerkritériumra</a:t>
            </a:r>
          </a:p>
          <a:p>
            <a:pPr lvl="2"/>
            <a:r>
              <a:rPr lang="hu-HU" smtClean="0"/>
              <a:t>Kompetenciák hatása a második sikerkritériumra</a:t>
            </a:r>
          </a:p>
          <a:p>
            <a:pPr lvl="2"/>
            <a:r>
              <a:rPr lang="hu-HU" smtClean="0"/>
              <a:t>Kompetenciák hatása a harmadik sikerkritériumra</a:t>
            </a:r>
          </a:p>
          <a:p>
            <a:pPr lvl="2"/>
            <a:r>
              <a:rPr lang="hu-HU" smtClean="0"/>
              <a:t>Kompetenciák hatása a projektcsapatra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mtClean="0"/>
              <a:t>Kutatás II</a:t>
            </a:r>
          </a:p>
        </p:txBody>
      </p:sp>
      <p:sp>
        <p:nvSpPr>
          <p:cNvPr id="39938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sz="3200" smtClean="0"/>
              <a:t>Menete:</a:t>
            </a:r>
          </a:p>
          <a:p>
            <a:pPr lvl="2"/>
            <a:r>
              <a:rPr lang="hu-HU" sz="2400" smtClean="0"/>
              <a:t>Esettanulmányok elemzése</a:t>
            </a:r>
          </a:p>
          <a:p>
            <a:pPr lvl="2"/>
            <a:r>
              <a:rPr lang="hu-HU" sz="2400" smtClean="0"/>
              <a:t>Mélyinterjúk</a:t>
            </a:r>
          </a:p>
          <a:p>
            <a:pPr lvl="2"/>
            <a:r>
              <a:rPr lang="hu-HU" sz="2400" smtClean="0"/>
              <a:t>Kiértékelés</a:t>
            </a:r>
          </a:p>
          <a:p>
            <a:pPr lvl="2"/>
            <a:r>
              <a:rPr lang="hu-HU" sz="2400" smtClean="0"/>
              <a:t>Ezek alapján válasz a hipotézisekre</a:t>
            </a:r>
          </a:p>
          <a:p>
            <a:pPr lvl="2"/>
            <a:r>
              <a:rPr lang="hu-HU" sz="2400" smtClean="0"/>
              <a:t>Releváns konklúziók levonása</a:t>
            </a:r>
          </a:p>
          <a:p>
            <a:endParaRPr lang="hu-HU" smtClean="0"/>
          </a:p>
        </p:txBody>
      </p:sp>
      <p:sp>
        <p:nvSpPr>
          <p:cNvPr id="39939" name="Tartalom helye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2286000"/>
            <a:ext cx="3500437" cy="336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smtClean="0"/>
          </a:p>
        </p:txBody>
      </p:sp>
      <p:sp>
        <p:nvSpPr>
          <p:cNvPr id="40962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sz="3000" smtClean="0"/>
          </a:p>
          <a:p>
            <a:r>
              <a:rPr lang="hu-HU" sz="7200" smtClean="0"/>
              <a:t>Köszönöm a figyelmet!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mtClean="0"/>
              <a:t>Tartalom</a:t>
            </a:r>
          </a:p>
        </p:txBody>
      </p:sp>
      <p:sp>
        <p:nvSpPr>
          <p:cNvPr id="2969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000" smtClean="0"/>
              <a:t>Projektsiker értelmezésének fejlődése</a:t>
            </a:r>
          </a:p>
          <a:p>
            <a:r>
              <a:rPr lang="hu-HU" sz="3000" smtClean="0"/>
              <a:t>Sikerkritériumok bemutatása</a:t>
            </a:r>
          </a:p>
          <a:p>
            <a:r>
              <a:rPr lang="hu-HU" sz="3000" smtClean="0"/>
              <a:t>Sikertényezők bemutatása</a:t>
            </a:r>
          </a:p>
          <a:p>
            <a:r>
              <a:rPr lang="hu-HU" sz="3000" smtClean="0"/>
              <a:t>A projektvezetői kompetenciák</a:t>
            </a:r>
          </a:p>
          <a:p>
            <a:r>
              <a:rPr lang="hu-HU" sz="3000" smtClean="0"/>
              <a:t>A sikertényezők és sikerkritériumok </a:t>
            </a:r>
            <a:br>
              <a:rPr lang="hu-HU" sz="3000" smtClean="0"/>
            </a:br>
            <a:r>
              <a:rPr lang="hu-HU" sz="3000" smtClean="0"/>
              <a:t>összehangolása</a:t>
            </a:r>
          </a:p>
          <a:p>
            <a:r>
              <a:rPr lang="hu-HU" sz="3000" smtClean="0"/>
              <a:t>A sikertényezők hatása egymásra és a sikerkritériumokra</a:t>
            </a:r>
          </a:p>
          <a:p>
            <a:r>
              <a:rPr lang="hu-HU" sz="3000" smtClean="0"/>
              <a:t>A kutatás vázlata</a:t>
            </a:r>
          </a:p>
        </p:txBody>
      </p:sp>
      <p:pic>
        <p:nvPicPr>
          <p:cNvPr id="29699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25" y="2428875"/>
            <a:ext cx="1873250" cy="285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mtClean="0"/>
              <a:t>A projektsiker értelmezésének fejlődése</a:t>
            </a:r>
          </a:p>
        </p:txBody>
      </p:sp>
      <p:sp>
        <p:nvSpPr>
          <p:cNvPr id="30722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Projektsiker kiemelten fontos</a:t>
            </a:r>
          </a:p>
          <a:p>
            <a:r>
              <a:rPr lang="hu-HU" smtClean="0"/>
              <a:t>Négy fázis:</a:t>
            </a:r>
          </a:p>
          <a:p>
            <a:pPr lvl="2"/>
            <a:r>
              <a:rPr lang="hu-HU" smtClean="0"/>
              <a:t>Idő, költség, minőség alapján</a:t>
            </a:r>
          </a:p>
          <a:p>
            <a:pPr lvl="2"/>
            <a:r>
              <a:rPr lang="hu-HU" smtClean="0"/>
              <a:t>A projektháromszög kiegészül érintettek elégedettségével</a:t>
            </a:r>
          </a:p>
          <a:p>
            <a:pPr lvl="2"/>
            <a:r>
              <a:rPr lang="hu-HU" smtClean="0"/>
              <a:t>Stratégiai szemléletű értékelés (egymásra ható mutatók)</a:t>
            </a:r>
          </a:p>
          <a:p>
            <a:pPr lvl="2"/>
            <a:r>
              <a:rPr lang="hu-HU" smtClean="0"/>
              <a:t>Tovább mélyül a stratégiai szemlélet</a:t>
            </a:r>
          </a:p>
          <a:p>
            <a:r>
              <a:rPr lang="hu-HU" smtClean="0"/>
              <a:t>Rendkívül komplex manapság:</a:t>
            </a:r>
          </a:p>
          <a:p>
            <a:pPr lvl="2"/>
            <a:r>
              <a:rPr lang="hu-HU" smtClean="0"/>
              <a:t>Bonyolultabb mérőszámok</a:t>
            </a:r>
          </a:p>
          <a:p>
            <a:pPr lvl="2"/>
            <a:r>
              <a:rPr lang="hu-HU" smtClean="0"/>
              <a:t>Holisztikus szemlélet</a:t>
            </a:r>
          </a:p>
          <a:p>
            <a:pPr lvl="2"/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mtClean="0"/>
              <a:t>A sikerkritériumok I</a:t>
            </a:r>
          </a:p>
        </p:txBody>
      </p:sp>
      <p:sp>
        <p:nvSpPr>
          <p:cNvPr id="31746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Több mint projektháromszög szerinti értékelés</a:t>
            </a:r>
          </a:p>
          <a:p>
            <a:r>
              <a:rPr lang="hu-HU" smtClean="0"/>
              <a:t>Nem hierarchikus megközelítés:</a:t>
            </a:r>
          </a:p>
          <a:p>
            <a:pPr lvl="2"/>
            <a:r>
              <a:rPr lang="hu-HU" smtClean="0"/>
              <a:t>Pl. a Négyzetes út </a:t>
            </a:r>
          </a:p>
          <a:p>
            <a:pPr lvl="3"/>
            <a:r>
              <a:rPr lang="hu-HU" smtClean="0"/>
              <a:t>Holisztikus</a:t>
            </a:r>
          </a:p>
          <a:p>
            <a:pPr lvl="3"/>
            <a:r>
              <a:rPr lang="hu-HU" smtClean="0"/>
              <a:t>Azonban nem feltétlen fedi a valóságot</a:t>
            </a:r>
          </a:p>
          <a:p>
            <a:r>
              <a:rPr lang="hu-HU" smtClean="0"/>
              <a:t>Hierarchikus megközelítés:</a:t>
            </a:r>
          </a:p>
          <a:p>
            <a:pPr lvl="2"/>
            <a:r>
              <a:rPr lang="hu-HU" smtClean="0"/>
              <a:t>Pl. Baccarini modellje</a:t>
            </a:r>
          </a:p>
          <a:p>
            <a:pPr lvl="3"/>
            <a:r>
              <a:rPr lang="hu-HU" smtClean="0"/>
              <a:t>Produktumsiker (tradicionális eszközökkel való mérés)</a:t>
            </a:r>
          </a:p>
          <a:p>
            <a:pPr lvl="3"/>
            <a:r>
              <a:rPr lang="hu-HU" smtClean="0"/>
              <a:t>Projektmenedzsment siker (termék elérte-e célját)</a:t>
            </a:r>
          </a:p>
          <a:p>
            <a:pPr lvl="3"/>
            <a:r>
              <a:rPr lang="hu-HU" smtClean="0"/>
              <a:t>Azonban két lépcső kevés lehet és nem különálló dimenziók</a:t>
            </a:r>
          </a:p>
          <a:p>
            <a:pPr lvl="2"/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mtClean="0"/>
              <a:t>A sikerkritériumok II</a:t>
            </a:r>
          </a:p>
        </p:txBody>
      </p:sp>
      <p:sp>
        <p:nvSpPr>
          <p:cNvPr id="3277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Hierarchikus modell:</a:t>
            </a:r>
          </a:p>
          <a:p>
            <a:pPr lvl="2"/>
            <a:r>
              <a:rPr lang="hu-HU" smtClean="0"/>
              <a:t>Idő, költség minőség</a:t>
            </a:r>
          </a:p>
          <a:p>
            <a:pPr lvl="2"/>
            <a:r>
              <a:rPr lang="hu-HU" smtClean="0"/>
              <a:t>Projektet életre hívó szervezet </a:t>
            </a:r>
            <a:br>
              <a:rPr lang="hu-HU" smtClean="0"/>
            </a:br>
            <a:r>
              <a:rPr lang="hu-HU" smtClean="0"/>
              <a:t>megelégedettsége</a:t>
            </a:r>
          </a:p>
          <a:p>
            <a:pPr lvl="2"/>
            <a:r>
              <a:rPr lang="hu-HU" smtClean="0"/>
              <a:t>Érintettek megelégedettsége</a:t>
            </a:r>
          </a:p>
          <a:p>
            <a:r>
              <a:rPr lang="hu-HU" smtClean="0"/>
              <a:t>Előnyei:</a:t>
            </a:r>
          </a:p>
          <a:p>
            <a:pPr lvl="2"/>
            <a:r>
              <a:rPr lang="hu-HU" smtClean="0"/>
              <a:t>Elégséges értékelési dimenzió</a:t>
            </a:r>
          </a:p>
          <a:p>
            <a:pPr lvl="2"/>
            <a:r>
              <a:rPr lang="hu-HU" smtClean="0"/>
              <a:t>Egymásra gyakorolt hatások</a:t>
            </a:r>
            <a:br>
              <a:rPr lang="hu-HU" smtClean="0"/>
            </a:br>
            <a:r>
              <a:rPr lang="hu-HU" smtClean="0"/>
              <a:t>vizsgálatának lehetősége</a:t>
            </a:r>
          </a:p>
        </p:txBody>
      </p:sp>
      <p:pic>
        <p:nvPicPr>
          <p:cNvPr id="32771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02238" y="2428875"/>
            <a:ext cx="3941762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mtClean="0"/>
              <a:t>A sikertényezők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Sok tényező létezik</a:t>
            </a:r>
          </a:p>
          <a:p>
            <a:pPr>
              <a:defRPr/>
            </a:pPr>
            <a:r>
              <a:rPr lang="hu-HU" dirty="0" smtClean="0"/>
              <a:t>Hét nagyobb csoport:</a:t>
            </a:r>
          </a:p>
          <a:p>
            <a:pPr lvl="2">
              <a:defRPr/>
            </a:pPr>
            <a:r>
              <a:rPr lang="hu-HU" sz="1600" dirty="0" smtClean="0">
                <a:ea typeface="+mn-ea"/>
                <a:cs typeface="+mn-cs"/>
              </a:rPr>
              <a:t>A projekteredmény behatárolásának mértéke.</a:t>
            </a:r>
          </a:p>
          <a:p>
            <a:pPr lvl="2">
              <a:defRPr/>
            </a:pPr>
            <a:r>
              <a:rPr lang="hu-HU" sz="1600" dirty="0" smtClean="0">
                <a:ea typeface="+mn-ea"/>
                <a:cs typeface="+mn-cs"/>
              </a:rPr>
              <a:t>Folyamatos kommunikáció  (felhasználói részvételt és szeniormenedzsment támogatás).</a:t>
            </a:r>
          </a:p>
          <a:p>
            <a:pPr lvl="2">
              <a:defRPr/>
            </a:pPr>
            <a:r>
              <a:rPr lang="hu-HU" sz="1600" dirty="0" smtClean="0">
                <a:ea typeface="+mn-ea"/>
                <a:cs typeface="+mn-cs"/>
              </a:rPr>
              <a:t>Stratégiai cél egyértelműsége és a terv erőssége.</a:t>
            </a:r>
          </a:p>
          <a:p>
            <a:pPr lvl="2">
              <a:defRPr/>
            </a:pPr>
            <a:r>
              <a:rPr lang="hu-HU" sz="1600" dirty="0" smtClean="0">
                <a:ea typeface="+mn-ea"/>
                <a:cs typeface="+mn-cs"/>
              </a:rPr>
              <a:t>Az idő-, erőforrás- és költségtervezés realitásának mértéke, erőforrások rendelkezésre állása.</a:t>
            </a:r>
          </a:p>
          <a:p>
            <a:pPr lvl="2">
              <a:defRPr/>
            </a:pPr>
            <a:r>
              <a:rPr lang="hu-HU" sz="1600" dirty="0" smtClean="0">
                <a:ea typeface="+mn-ea"/>
                <a:cs typeface="+mn-cs"/>
              </a:rPr>
              <a:t>A projektvezető (és csapattagok) kompetenciái.</a:t>
            </a:r>
          </a:p>
          <a:p>
            <a:pPr lvl="2">
              <a:defRPr/>
            </a:pPr>
            <a:r>
              <a:rPr lang="hu-HU" sz="1600" dirty="0" smtClean="0">
                <a:ea typeface="+mn-ea"/>
                <a:cs typeface="+mn-cs"/>
              </a:rPr>
              <a:t>A kockázatok értékelése és kezelésük módja.</a:t>
            </a:r>
          </a:p>
          <a:p>
            <a:pPr lvl="2">
              <a:defRPr/>
            </a:pPr>
            <a:r>
              <a:rPr lang="hu-HU" sz="1600" dirty="0" smtClean="0">
                <a:ea typeface="+mn-ea"/>
                <a:cs typeface="+mn-cs"/>
              </a:rPr>
              <a:t>A változások mértéke és kezelésük módja.</a:t>
            </a:r>
          </a:p>
          <a:p>
            <a:pPr>
              <a:defRPr/>
            </a:pPr>
            <a:r>
              <a:rPr lang="hu-HU" dirty="0" smtClean="0"/>
              <a:t>Kritikák a módszerrel kapcsolatban:</a:t>
            </a:r>
          </a:p>
          <a:p>
            <a:pPr lvl="2">
              <a:defRPr/>
            </a:pPr>
            <a:r>
              <a:rPr lang="hu-HU" sz="1600" dirty="0" smtClean="0"/>
              <a:t>Időbeli állandóságot feltételez</a:t>
            </a:r>
          </a:p>
          <a:p>
            <a:pPr lvl="2">
              <a:defRPr/>
            </a:pPr>
            <a:r>
              <a:rPr lang="hu-HU" sz="1600" dirty="0" smtClean="0"/>
              <a:t>Nem vizsgálja a tényezők közötti kapcsolatokat</a:t>
            </a: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mtClean="0"/>
              <a:t>A projektvezetői kompetenciák</a:t>
            </a:r>
          </a:p>
        </p:txBody>
      </p:sp>
      <p:sp>
        <p:nvSpPr>
          <p:cNvPr id="3481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Fejlődése:</a:t>
            </a:r>
          </a:p>
          <a:p>
            <a:pPr lvl="2"/>
            <a:r>
              <a:rPr lang="hu-HU" sz="2200" smtClean="0"/>
              <a:t>Kezdetben idő, költség, minőség</a:t>
            </a:r>
          </a:p>
          <a:p>
            <a:pPr lvl="2"/>
            <a:r>
              <a:rPr lang="hu-HU" sz="2200" smtClean="0"/>
              <a:t>Majd humán képességek fontossága</a:t>
            </a:r>
          </a:p>
          <a:p>
            <a:pPr lvl="2"/>
            <a:r>
              <a:rPr lang="hu-HU" sz="2200" smtClean="0"/>
              <a:t>Ma már számos tényezőt tartal</a:t>
            </a:r>
            <a:r>
              <a:rPr lang="hu-HU" sz="2300" smtClean="0"/>
              <a:t>maz</a:t>
            </a:r>
          </a:p>
          <a:p>
            <a:r>
              <a:rPr lang="hu-HU" smtClean="0"/>
              <a:t>Dimenziói:</a:t>
            </a:r>
          </a:p>
          <a:p>
            <a:pPr lvl="2"/>
            <a:r>
              <a:rPr lang="hu-HU" sz="2200" smtClean="0"/>
              <a:t>Technikai képességek</a:t>
            </a:r>
          </a:p>
          <a:p>
            <a:pPr lvl="2"/>
            <a:r>
              <a:rPr lang="hu-HU" sz="2200" smtClean="0"/>
              <a:t>Humán képességek</a:t>
            </a:r>
          </a:p>
          <a:p>
            <a:pPr lvl="2"/>
            <a:r>
              <a:rPr lang="hu-HU" sz="2200" smtClean="0"/>
              <a:t>Projektspecifikus vezetési képességek</a:t>
            </a:r>
          </a:p>
          <a:p>
            <a:r>
              <a:rPr lang="hu-HU" smtClean="0"/>
              <a:t>Kiemelten fontos lehet:</a:t>
            </a:r>
          </a:p>
          <a:p>
            <a:pPr lvl="2"/>
            <a:r>
              <a:rPr lang="hu-HU" sz="2200" smtClean="0"/>
              <a:t>Hatással lehet a többi sikertényezőre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4143372" y="1357298"/>
          <a:ext cx="5976958" cy="410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mtClean="0"/>
              <a:t>A sikertényezők és sikerkritériumok összehangolása</a:t>
            </a:r>
          </a:p>
        </p:txBody>
      </p:sp>
      <p:sp>
        <p:nvSpPr>
          <p:cNvPr id="35842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Szükséges:</a:t>
            </a:r>
          </a:p>
          <a:p>
            <a:pPr lvl="2"/>
            <a:r>
              <a:rPr lang="hu-HU" smtClean="0"/>
              <a:t>Projektsiker komplexitása </a:t>
            </a:r>
            <a:br>
              <a:rPr lang="hu-HU" smtClean="0"/>
            </a:br>
            <a:r>
              <a:rPr lang="hu-HU" smtClean="0"/>
              <a:t>miatt</a:t>
            </a:r>
          </a:p>
          <a:p>
            <a:pPr lvl="2"/>
            <a:r>
              <a:rPr lang="hu-HU" smtClean="0"/>
              <a:t>Relevánsabb kép</a:t>
            </a:r>
          </a:p>
          <a:p>
            <a:pPr lvl="2"/>
            <a:endParaRPr lang="hu-HU" smtClean="0"/>
          </a:p>
          <a:p>
            <a:r>
              <a:rPr lang="hu-HU" smtClean="0"/>
              <a:t>Több megoldás:</a:t>
            </a:r>
          </a:p>
          <a:p>
            <a:pPr lvl="2"/>
            <a:r>
              <a:rPr lang="hu-HU" smtClean="0"/>
              <a:t>Formal System Model</a:t>
            </a:r>
          </a:p>
          <a:p>
            <a:pPr lvl="2"/>
            <a:r>
              <a:rPr lang="hu-HU" smtClean="0"/>
              <a:t>Project Excellence Model</a:t>
            </a: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1500188"/>
            <a:ext cx="2954338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mtClean="0"/>
              <a:t>A sikertényezők hatása egymásra és a sikerkritériumokra I</a:t>
            </a:r>
          </a:p>
        </p:txBody>
      </p:sp>
      <p:sp>
        <p:nvSpPr>
          <p:cNvPr id="36866" name="Tartalom helye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r>
              <a:rPr lang="hu-HU" smtClean="0"/>
              <a:t>Sikerkritériumok:</a:t>
            </a:r>
          </a:p>
          <a:p>
            <a:pPr lvl="2"/>
            <a:r>
              <a:rPr lang="hu-HU" smtClean="0"/>
              <a:t>Holisztikus szemlélet</a:t>
            </a:r>
          </a:p>
          <a:p>
            <a:pPr lvl="2"/>
            <a:r>
              <a:rPr lang="hu-HU" smtClean="0"/>
              <a:t>Egymásra gyakorolt hatások</a:t>
            </a:r>
          </a:p>
          <a:p>
            <a:r>
              <a:rPr lang="hu-HU" smtClean="0"/>
              <a:t>Kritikus sikertényezők:</a:t>
            </a:r>
          </a:p>
          <a:p>
            <a:pPr lvl="2"/>
            <a:r>
              <a:rPr lang="hu-HU" smtClean="0"/>
              <a:t>Szükséges egyszerűsíteni</a:t>
            </a:r>
          </a:p>
          <a:p>
            <a:pPr lvl="2"/>
            <a:r>
              <a:rPr lang="hu-HU" smtClean="0"/>
              <a:t>Általánosíthatóságot meg kell tartani</a:t>
            </a:r>
          </a:p>
          <a:p>
            <a:pPr lvl="2"/>
            <a:r>
              <a:rPr lang="hu-HU" smtClean="0"/>
              <a:t>Homogén csoportok létrehozása</a:t>
            </a:r>
          </a:p>
          <a:p>
            <a:pPr lvl="2"/>
            <a:r>
              <a:rPr lang="hu-HU" smtClean="0"/>
              <a:t>A korábbi hetes csoportosítás megfelelő</a:t>
            </a:r>
          </a:p>
        </p:txBody>
      </p:sp>
      <p:sp>
        <p:nvSpPr>
          <p:cNvPr id="5" name="Jobb oldali kapcsos zárójel 4"/>
          <p:cNvSpPr/>
          <p:nvPr/>
        </p:nvSpPr>
        <p:spPr>
          <a:xfrm>
            <a:off x="4929188" y="2143125"/>
            <a:ext cx="214312" cy="8572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5214938" y="2286000"/>
            <a:ext cx="25003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2400" dirty="0">
                <a:latin typeface="+mn-lt"/>
              </a:rPr>
              <a:t>Hierarchikus modell</a:t>
            </a:r>
            <a:endParaRPr lang="hu-H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vinus_oktatasi_magyar">
  <a:themeElements>
    <a:clrScheme name="corvinus_oktatasi_magyar 1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C9900"/>
      </a:accent1>
      <a:accent2>
        <a:srgbClr val="FFCC66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B95C"/>
      </a:accent6>
      <a:hlink>
        <a:srgbClr val="CC3300"/>
      </a:hlink>
      <a:folHlink>
        <a:srgbClr val="996600"/>
      </a:folHlink>
    </a:clrScheme>
    <a:fontScheme name="corvinus_oktatasi_magyar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rvinus_oktatasi_magy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oktatasi_magya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oktatasi_magya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oktatasi_magya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oktatasi_magya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oktatasi_magya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oktatasi_magya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oktatasi_magya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oktatasi_magya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oktatasi_magya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oktatasi_magya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oktatasi_magya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oktatasi_magya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990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oktatasi_magyar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9900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B9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gyéni tervezés">
  <a:themeElements>
    <a:clrScheme name="Egyéni tervezé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gyéni tervezé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gyéni tervezé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990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9900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B9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ebizprojket2007</Template>
  <TotalTime>2317</TotalTime>
  <Words>360</Words>
  <Application>Microsoft Office PowerPoint</Application>
  <PresentationFormat>Diavetítés a képernyőre (4:3 oldalarány)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Tervezősablon</vt:lpstr>
      </vt:variant>
      <vt:variant>
        <vt:i4>3</vt:i4>
      </vt:variant>
      <vt:variant>
        <vt:lpstr>Diacímek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Wingdings</vt:lpstr>
      <vt:lpstr>Calibri</vt:lpstr>
      <vt:lpstr>corvinus_oktatasi_magyar</vt:lpstr>
      <vt:lpstr>Egyéni tervezés</vt:lpstr>
      <vt:lpstr>corvinus_oktatasi_magyar</vt:lpstr>
      <vt:lpstr>Kritikus sikertényezők kölcsönhatása és összefüggésük a sikerkritériumokkal</vt:lpstr>
      <vt:lpstr>Tartalom</vt:lpstr>
      <vt:lpstr>A projektsiker értelmezésének fejlődése</vt:lpstr>
      <vt:lpstr>A sikerkritériumok I</vt:lpstr>
      <vt:lpstr>A sikerkritériumok II</vt:lpstr>
      <vt:lpstr>A sikertényezők</vt:lpstr>
      <vt:lpstr>A projektvezetői kompetenciák</vt:lpstr>
      <vt:lpstr>A sikertényezők és sikerkritériumok összehangolása</vt:lpstr>
      <vt:lpstr>A sikertényezők hatása egymásra és a sikerkritériumokra I</vt:lpstr>
      <vt:lpstr>A sikertényezők hatása egymásra és a sikerkritériumokra II</vt:lpstr>
      <vt:lpstr>Kutatás I</vt:lpstr>
      <vt:lpstr>Kutatás II</vt:lpstr>
      <vt:lpstr>13. 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ISZK</cp:lastModifiedBy>
  <cp:revision>204</cp:revision>
  <dcterms:created xsi:type="dcterms:W3CDTF">2009-04-19T13:30:50Z</dcterms:created>
  <dcterms:modified xsi:type="dcterms:W3CDTF">2010-04-08T08:19:55Z</dcterms:modified>
</cp:coreProperties>
</file>